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3"/>
  </p:notesMasterIdLst>
  <p:sldIdLst>
    <p:sldId id="256" r:id="rId2"/>
    <p:sldId id="303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321" r:id="rId21"/>
    <p:sldId id="302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>
      <p:cViewPr varScale="1">
        <p:scale>
          <a:sx n="112" d="100"/>
          <a:sy n="112" d="100"/>
        </p:scale>
        <p:origin x="-148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76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6F3147-B3C0-4B2A-B964-AB106F786BE1}" type="datetimeFigureOut">
              <a:rPr lang="en-US"/>
              <a:pPr>
                <a:defRPr/>
              </a:pPr>
              <a:t>1/27/2018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CA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CA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BF7B1FF-DFE5-4B27-8E0E-F1DDF2FB76BC}" type="slidenum">
              <a:rPr lang="en-CA"/>
              <a:pPr>
                <a:defRPr/>
              </a:pPr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561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CA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226FB-55D5-4CAA-90EF-D8DC53E1A20F}" type="slidenum">
              <a:rPr lang="en-CA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CA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D8B4BAC-BA8E-4972-8D36-320F3C1707C4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21A51B9-6F26-49A0-87BF-927B1E91F9C2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650F95-3F14-4BF6-9217-CDAFF90FE716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AFB485-62CA-4119-B059-E2AEDE92D55D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5BD3C7-4D58-44BE-9438-A1289FB959E5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A31BC42-D8A3-40D8-8D38-F3B81C693D44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C55224D-73E5-4FB3-A1DE-9E57BF764DD2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EE7C708-FB83-478D-AC23-21A7A5F3EECE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CB50200-8940-4BA4-A6E9-2025A5AC6A5B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12647A-C1B3-4C81-8AB7-FE01EC82E6DB}" type="slidenum">
              <a:rPr lang="en-CA" smtClean="0"/>
              <a:pPr>
                <a:defRPr/>
              </a:pPr>
              <a:t>20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DB5A7B-27A2-4C5D-99DC-0B4DBD5B67CE}" type="slidenum">
              <a:rPr lang="en-CA" smtClean="0"/>
              <a:pPr>
                <a:defRPr/>
              </a:pPr>
              <a:t>2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AB88D8-AB5F-48DB-98E9-EEBC0B734597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8E7220BF-F980-4098-A9BF-C8A61F2CE82F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B213C09-96F7-4581-BC31-08BD552FFFB4}" type="slidenum">
              <a:rPr lang="en-CA" smtClean="0"/>
              <a:pPr>
                <a:defRPr/>
              </a:pPr>
              <a:t>4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59E8ADC-0D3C-486D-8873-3D1A92BC7289}" type="slidenum">
              <a:rPr lang="en-CA" smtClean="0"/>
              <a:pPr>
                <a:defRPr/>
              </a:pPr>
              <a:t>5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270BB74-ECA5-4123-97FB-E62CF87BAE3A}" type="slidenum">
              <a:rPr lang="en-CA" smtClean="0"/>
              <a:pPr>
                <a:defRPr/>
              </a:pPr>
              <a:t>6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BF55C23-CF9F-433A-8F7B-54E2D3793FB9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DEC4BF-9AFC-45C6-805A-7DBB3D0E6245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0CBB08-6CE1-44D3-8774-C87C0CDAA659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3779838" y="260350"/>
            <a:ext cx="50403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ECE 250 </a:t>
            </a:r>
            <a:r>
              <a:rPr lang="en-US" sz="2000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Algorithms and Data Structures</a:t>
            </a:r>
          </a:p>
        </p:txBody>
      </p:sp>
      <p:sp>
        <p:nvSpPr>
          <p:cNvPr id="7" name="Text Box 14"/>
          <p:cNvSpPr txBox="1">
            <a:spLocks noChangeArrowheads="1"/>
          </p:cNvSpPr>
          <p:nvPr userDrawn="1"/>
        </p:nvSpPr>
        <p:spPr bwMode="auto">
          <a:xfrm>
            <a:off x="5472113" y="4365625"/>
            <a:ext cx="3671887" cy="227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>
            <a:spAutoFit/>
          </a:bodyPr>
          <a:lstStyle/>
          <a:p>
            <a:pPr defTabSz="457200">
              <a:spcBef>
                <a:spcPct val="20000"/>
              </a:spcBef>
              <a:defRPr/>
            </a:pP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Douglas Wilhelm Harder, </a:t>
            </a:r>
            <a:r>
              <a:rPr lang="en-US" sz="1200" b="1" kern="0" dirty="0" err="1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M.Math</a:t>
            </a:r>
            <a:r>
              <a:rPr lang="en-US" sz="1200" b="1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. LEL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Department of Electrical and Computer Engineering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University of Waterloo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Waterloo, Ontario, Canada</a:t>
            </a:r>
          </a:p>
          <a:p>
            <a:pPr defTabSz="457200">
              <a:spcBef>
                <a:spcPct val="20000"/>
              </a:spcBef>
              <a:defRPr/>
            </a:pPr>
            <a:endParaRPr lang="en-US" sz="11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ece.uwaterloo.ca</a:t>
            </a:r>
          </a:p>
          <a:p>
            <a:pPr defTabSz="457200">
              <a:spcBef>
                <a:spcPct val="20000"/>
              </a:spcBef>
              <a:defRPr/>
            </a:pPr>
            <a:r>
              <a:rPr lang="en-US" sz="1100" kern="0" dirty="0">
                <a:solidFill>
                  <a:srgbClr val="FFFFFF"/>
                </a:solidFill>
                <a:latin typeface="Arial" pitchFamily="34" charset="0"/>
                <a:ea typeface="ＭＳ Ｐゴシック" charset="-128"/>
                <a:cs typeface="Arial" pitchFamily="34" charset="0"/>
              </a:rPr>
              <a:t>dwharder@alumni.uwaterloo.ca</a:t>
            </a:r>
          </a:p>
          <a:p>
            <a:pPr defTabSz="457200">
              <a:spcBef>
                <a:spcPct val="20000"/>
              </a:spcBef>
              <a:defRPr/>
            </a:pPr>
            <a:endParaRPr lang="en-CA" sz="9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  <a:p>
            <a:pPr defTabSz="457200">
              <a:spcBef>
                <a:spcPct val="20000"/>
              </a:spcBef>
              <a:defRPr/>
            </a:pPr>
            <a:r>
              <a:rPr lang="en-CA" sz="900" dirty="0">
                <a:solidFill>
                  <a:srgbClr val="FFFFFF"/>
                </a:solidFill>
                <a:latin typeface="Arial"/>
                <a:ea typeface="ＭＳ Ｐゴシック" charset="-128"/>
              </a:rPr>
              <a:t>© 2006-2013 by Douglas Wilhelm Harder.  Some rights reserved.</a:t>
            </a:r>
            <a:endParaRPr lang="en-US" sz="900" kern="0" dirty="0">
              <a:solidFill>
                <a:srgbClr val="FFFFFF"/>
              </a:solidFill>
              <a:latin typeface="Arial" pitchFamily="34" charset="0"/>
              <a:ea typeface="ＭＳ Ｐゴシック" charset="-128"/>
              <a:cs typeface="Arial" pitchFamily="34" charset="0"/>
            </a:endParaRPr>
          </a:p>
          <a:p>
            <a:pPr defTabSz="457200">
              <a:spcBef>
                <a:spcPct val="20000"/>
              </a:spcBef>
              <a:defRPr/>
            </a:pPr>
            <a:endParaRPr lang="en-CA" sz="2400" dirty="0">
              <a:solidFill>
                <a:srgbClr val="FFFFFF"/>
              </a:solidFill>
              <a:latin typeface="Arial"/>
              <a:ea typeface="ＭＳ Ｐゴシック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8493125" y="387350"/>
            <a:ext cx="400050" cy="30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fld id="{CB04C21C-B0BC-4588-B282-CC300FAFEEC9}" type="slidenum">
              <a:rPr lang="en-CA" sz="140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>
                <a:defRPr/>
              </a:pPr>
              <a:t>‹#›</a:t>
            </a:fld>
            <a:endParaRPr lang="en-CA" sz="1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6238" y="111125"/>
            <a:ext cx="5832475" cy="365125"/>
          </a:xfrm>
          <a:prstGeom prst="rect">
            <a:avLst/>
          </a:prstGeom>
        </p:spPr>
        <p:txBody>
          <a:bodyPr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Abstract trees</a:t>
            </a:r>
            <a:endParaRPr kumimoji="0" lang="en-CA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CA" smtClean="0"/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/>
          <p:cNvSpPr txBox="1">
            <a:spLocks noChangeArrowheads="1"/>
          </p:cNvSpPr>
          <p:nvPr/>
        </p:nvSpPr>
        <p:spPr bwMode="auto">
          <a:xfrm>
            <a:off x="539552" y="2558504"/>
            <a:ext cx="828092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25400" dir="2700000" algn="tl" rotWithShape="0">
              <a:prstClr val="black"/>
            </a:outerShdw>
          </a:effectLst>
        </p:spPr>
        <p:txBody>
          <a:bodyPr wrap="square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 </a:t>
            </a:r>
            <a:r>
              <a:rPr lang="en-CA" altLang="en-US" sz="44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Trees</a:t>
            </a:r>
            <a:endParaRPr lang="en-US" sz="4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Accessing the </a:t>
            </a:r>
            <a:r>
              <a:rPr lang="en-US" altLang="en-US" i="1" dirty="0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baseline="30000" dirty="0" smtClean="0">
                <a:latin typeface="Arial" charset="0"/>
                <a:cs typeface="Arial" charset="0"/>
              </a:rPr>
              <a:t>th</a:t>
            </a:r>
            <a:r>
              <a:rPr lang="en-US" altLang="en-US" dirty="0" smtClean="0">
                <a:latin typeface="Arial" charset="0"/>
                <a:cs typeface="Arial" charset="0"/>
              </a:rPr>
              <a:t> child requires a for loop (</a:t>
            </a:r>
            <a:r>
              <a:rPr lang="en-US" altLang="en-US" dirty="0" smtClean="0">
                <a:latin typeface="Symbol" pitchFamily="18" charset="2"/>
                <a:cs typeface="Times New Roman" pitchFamily="18" charset="0"/>
              </a:rPr>
              <a:t>Q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):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1600" dirty="0" smtClean="0">
              <a:latin typeface="Arial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 *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&lt;Type&gt;::child( int n 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if ( n &lt; 0 || n &gt;= degree()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    return nullptr;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 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auto *child =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children.head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();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 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// Skip the first n - 1 children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for ( int i = 1; i &lt; n; ++i )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    </a:t>
            </a:r>
            <a:r>
              <a:rPr lang="en-US" altLang="en-US" sz="1600" dirty="0">
                <a:latin typeface="Consolas" pitchFamily="49" charset="0"/>
                <a:cs typeface="Arial" charset="0"/>
              </a:rPr>
              <a:t>child = 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child-&gt;next();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}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 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return child-&gt;value();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13316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4.2.2.2</a:t>
            </a:r>
          </a:p>
        </p:txBody>
      </p:sp>
    </p:spTree>
    <p:extLst>
      <p:ext uri="{BB962C8B-B14F-4D97-AF65-F5344CB8AC3E}">
        <p14:creationId xmlns:p14="http://schemas.microsoft.com/office/powerpoint/2010/main" val="351495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Attaching a new object to become a child is similar to a linked list: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void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&lt;Type&gt;::attach( Type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&amp;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 ) {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   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children.push_back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new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( </a:t>
            </a:r>
            <a:r>
              <a:rPr lang="en-US" altLang="en-US" dirty="0" err="1" smtClean="0">
                <a:latin typeface="Consolas" pitchFamily="49" charset="0"/>
                <a:cs typeface="Arial" charset="0"/>
              </a:rPr>
              <a:t>obj</a:t>
            </a:r>
            <a:r>
              <a:rPr lang="en-US" altLang="en-US" dirty="0" smtClean="0">
                <a:latin typeface="Consolas" pitchFamily="49" charset="0"/>
                <a:cs typeface="Arial" charset="0"/>
              </a:rPr>
              <a:t>, this ) );</a:t>
            </a:r>
          </a:p>
          <a:p>
            <a:pPr lvl="2">
              <a:buFontTx/>
              <a:buNone/>
            </a:pPr>
            <a:r>
              <a:rPr lang="en-US" alt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4.2.2.3</a:t>
            </a:r>
          </a:p>
        </p:txBody>
      </p:sp>
    </p:spTree>
    <p:extLst>
      <p:ext uri="{BB962C8B-B14F-4D97-AF65-F5344CB8AC3E}">
        <p14:creationId xmlns:p14="http://schemas.microsoft.com/office/powerpoint/2010/main" val="237616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detach a tree from its parent: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it is already a root, do nothing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Otherwise, erase this object from the parent’s list of children and set the parent pointer to zero </a:t>
            </a:r>
            <a:endParaRPr lang="en-US" altLang="en-US" sz="1600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void Simple_tree&lt;Type&gt;::detach() {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if ( is_root() ) {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    return;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parent()-&gt;children.erase( this );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    parent_node = nullptr;</a:t>
            </a:r>
          </a:p>
          <a:p>
            <a:pPr lvl="2">
              <a:buFontTx/>
              <a:buNone/>
            </a:pPr>
            <a:r>
              <a:rPr lang="en-CA" altLang="en-US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CA" altLang="en-US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smtClean="0">
              <a:latin typeface="Consolas" pitchFamily="49" charset="0"/>
              <a:cs typeface="Arial" charset="0"/>
            </a:endParaRPr>
          </a:p>
        </p:txBody>
      </p:sp>
      <p:sp>
        <p:nvSpPr>
          <p:cNvPr id="15364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4.2.2.3</a:t>
            </a:r>
          </a:p>
        </p:txBody>
      </p:sp>
    </p:spTree>
    <p:extLst>
      <p:ext uri="{BB962C8B-B14F-4D97-AF65-F5344CB8AC3E}">
        <p14:creationId xmlns:p14="http://schemas.microsoft.com/office/powerpoint/2010/main" val="346829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Attaching an entirely new tree as a sub-tree, however, first requires us to check if the tree is not already a sub-tree of another node: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so, we must detach it first and only then can we add it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2">
              <a:buFontTx/>
              <a:buNone/>
            </a:pPr>
            <a:endParaRPr lang="en-CA" altLang="en-US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void 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&lt;Type&gt;::attach( 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&lt;Type&gt; *tree ) {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if ( !tree-&gt;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is_root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() ) {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    tree-&gt;detach();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}</a:t>
            </a:r>
          </a:p>
          <a:p>
            <a:pPr lvl="2">
              <a:buFontTx/>
              <a:buNone/>
            </a:pPr>
            <a:endParaRPr lang="en-CA" altLang="en-US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tree-&gt;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parent_node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 = this;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    </a:t>
            </a:r>
            <a:r>
              <a:rPr lang="en-CA" altLang="en-US" dirty="0" err="1" smtClean="0">
                <a:latin typeface="Consolas" pitchFamily="49" charset="0"/>
                <a:cs typeface="Arial" charset="0"/>
              </a:rPr>
              <a:t>children.push_back</a:t>
            </a:r>
            <a:r>
              <a:rPr lang="en-CA" altLang="en-US" dirty="0" smtClean="0">
                <a:latin typeface="Consolas" pitchFamily="49" charset="0"/>
                <a:cs typeface="Arial" charset="0"/>
              </a:rPr>
              <a:t>( tree );</a:t>
            </a:r>
          </a:p>
          <a:p>
            <a:pPr lvl="2">
              <a:buFontTx/>
              <a:buNone/>
            </a:pPr>
            <a:r>
              <a:rPr lang="en-CA" altLang="en-US" dirty="0" smtClean="0">
                <a:latin typeface="Consolas" pitchFamily="49" charset="0"/>
                <a:cs typeface="Arial" charset="0"/>
              </a:rPr>
              <a:t>}</a:t>
            </a:r>
          </a:p>
          <a:p>
            <a:pPr lvl="2">
              <a:buFontTx/>
              <a:buNone/>
            </a:pPr>
            <a:endParaRPr lang="en-CA" altLang="en-US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16388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4.2.2.3</a:t>
            </a:r>
          </a:p>
        </p:txBody>
      </p:sp>
    </p:spTree>
    <p:extLst>
      <p:ext uri="{BB962C8B-B14F-4D97-AF65-F5344CB8AC3E}">
        <p14:creationId xmlns:p14="http://schemas.microsoft.com/office/powerpoint/2010/main" val="160413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Suppose we want to find the size of a tree:</a:t>
            </a:r>
          </a:p>
          <a:p>
            <a:pPr lvl="1"/>
            <a:r>
              <a:rPr lang="en-US" altLang="en-US" sz="1600" dirty="0" smtClean="0">
                <a:latin typeface="Arial" charset="0"/>
                <a:cs typeface="Arial" charset="0"/>
              </a:rPr>
              <a:t>An empty tree has size 0, a tree with no children has size 1</a:t>
            </a:r>
          </a:p>
          <a:p>
            <a:pPr lvl="1"/>
            <a:r>
              <a:rPr lang="en-US" altLang="en-US" sz="1600" dirty="0" smtClean="0">
                <a:latin typeface="Arial" charset="0"/>
                <a:cs typeface="Arial" charset="0"/>
              </a:rPr>
              <a:t>Otherwise, the size is one plus the size of all the children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200" dirty="0" smtClean="0">
                <a:latin typeface="Consolas" pitchFamily="49" charset="0"/>
                <a:cs typeface="Arial" charset="0"/>
              </a:rPr>
              <a:t> </a:t>
            </a:r>
            <a:endParaRPr lang="en-CA" altLang="en-US" sz="12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CA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CA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CA" altLang="en-US" sz="1200" dirty="0">
                <a:latin typeface="Consolas" pitchFamily="49" charset="0"/>
                <a:cs typeface="Arial" charset="0"/>
              </a:rPr>
              <a:t>int </a:t>
            </a:r>
            <a:r>
              <a:rPr lang="en-CA" altLang="en-US" sz="1200" dirty="0" err="1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&lt;Type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&gt;::size() 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const {</a:t>
            </a:r>
          </a:p>
          <a:p>
            <a:pPr lvl="1">
              <a:buFontTx/>
              <a:buNone/>
            </a:pPr>
            <a:r>
              <a:rPr lang="en-US" altLang="en-US" sz="1200" dirty="0">
                <a:latin typeface="Consolas" pitchFamily="49" charset="0"/>
                <a:cs typeface="Arial" charset="0"/>
              </a:rPr>
              <a:t>    if ( this == nullptr ) {</a:t>
            </a:r>
          </a:p>
          <a:p>
            <a:pPr lvl="1">
              <a:buFontTx/>
              <a:buNone/>
            </a:pPr>
            <a:r>
              <a:rPr lang="en-US" altLang="en-US" sz="1200" dirty="0">
                <a:latin typeface="Consolas" pitchFamily="49" charset="0"/>
                <a:cs typeface="Arial" charset="0"/>
              </a:rPr>
              <a:t>        return </a:t>
            </a:r>
            <a:r>
              <a:rPr lang="en-US" altLang="en-US" sz="1200" dirty="0" smtClean="0">
                <a:latin typeface="Consolas" pitchFamily="49" charset="0"/>
                <a:cs typeface="Arial" charset="0"/>
              </a:rPr>
              <a:t>0;</a:t>
            </a:r>
            <a:endParaRPr lang="en-US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US" altLang="en-US" sz="1200" dirty="0">
                <a:latin typeface="Consolas" pitchFamily="49" charset="0"/>
                <a:cs typeface="Arial" charset="0"/>
              </a:rPr>
              <a:t>    }</a:t>
            </a:r>
          </a:p>
          <a:p>
            <a:pPr lvl="1">
              <a:buFontTx/>
              <a:buNone/>
            </a:pPr>
            <a:endParaRPr lang="en-US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>
                <a:latin typeface="Consolas" pitchFamily="49" charset="0"/>
                <a:cs typeface="Arial" charset="0"/>
              </a:rPr>
              <a:t>    int </a:t>
            </a:r>
            <a:r>
              <a:rPr lang="en-CA" altLang="en-US" sz="1200" dirty="0" err="1" smtClean="0">
                <a:latin typeface="Consolas" pitchFamily="49" charset="0"/>
                <a:cs typeface="Arial" charset="0"/>
              </a:rPr>
              <a:t>tree_size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 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= 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1;</a:t>
            </a:r>
            <a:endParaRPr lang="en-CA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endParaRPr lang="en-CA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>
                <a:latin typeface="Consolas" pitchFamily="49" charset="0"/>
                <a:cs typeface="Arial" charset="0"/>
              </a:rPr>
              <a:t>    for ( auto 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*child 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= </a:t>
            </a:r>
            <a:r>
              <a:rPr lang="en-CA" altLang="en-US" sz="1200" dirty="0" err="1">
                <a:latin typeface="Consolas" pitchFamily="49" charset="0"/>
                <a:cs typeface="Arial" charset="0"/>
              </a:rPr>
              <a:t>children.begin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(); child != </a:t>
            </a:r>
            <a:r>
              <a:rPr lang="en-CA" altLang="en-US" sz="1200" dirty="0" err="1">
                <a:latin typeface="Consolas" pitchFamily="49" charset="0"/>
                <a:cs typeface="Arial" charset="0"/>
              </a:rPr>
              <a:t>children.end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(); child = child-&gt;next() ) {</a:t>
            </a:r>
          </a:p>
          <a:p>
            <a:pPr lvl="1">
              <a:buFontTx/>
              <a:buNone/>
            </a:pPr>
            <a:r>
              <a:rPr lang="en-CA" altLang="en-US" sz="1200" dirty="0">
                <a:latin typeface="Consolas" pitchFamily="49" charset="0"/>
                <a:cs typeface="Arial" charset="0"/>
              </a:rPr>
              <a:t>        </a:t>
            </a:r>
            <a:r>
              <a:rPr lang="en-CA" altLang="en-US" sz="1200" dirty="0" err="1">
                <a:latin typeface="Consolas" pitchFamily="49" charset="0"/>
                <a:cs typeface="Arial" charset="0"/>
              </a:rPr>
              <a:t>tree_size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+= child-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&gt;value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()-&gt;size();</a:t>
            </a:r>
            <a:endParaRPr lang="en-CA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>
                <a:latin typeface="Consolas" pitchFamily="49" charset="0"/>
                <a:cs typeface="Arial" charset="0"/>
              </a:rPr>
              <a:t>    }</a:t>
            </a:r>
          </a:p>
          <a:p>
            <a:pPr lvl="1">
              <a:buFontTx/>
              <a:buNone/>
            </a:pPr>
            <a:endParaRPr lang="en-CA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>
                <a:latin typeface="Consolas" pitchFamily="49" charset="0"/>
                <a:cs typeface="Arial" charset="0"/>
              </a:rPr>
              <a:t>    return </a:t>
            </a:r>
            <a:r>
              <a:rPr lang="en-CA" altLang="en-US" sz="1200" dirty="0" err="1">
                <a:latin typeface="Consolas" pitchFamily="49" charset="0"/>
                <a:cs typeface="Arial" charset="0"/>
              </a:rPr>
              <a:t>tree_size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;</a:t>
            </a:r>
            <a:endParaRPr lang="en-CA" altLang="en-US" sz="1200" dirty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4.2.2.4</a:t>
            </a:r>
          </a:p>
        </p:txBody>
      </p:sp>
    </p:spTree>
    <p:extLst>
      <p:ext uri="{BB962C8B-B14F-4D97-AF65-F5344CB8AC3E}">
        <p14:creationId xmlns:p14="http://schemas.microsoft.com/office/powerpoint/2010/main" val="19312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Suppose we want to find the height of a tree:</a:t>
            </a:r>
          </a:p>
          <a:p>
            <a:pPr lvl="1"/>
            <a:r>
              <a:rPr lang="en-US" altLang="en-US" sz="1600" dirty="0" smtClean="0">
                <a:latin typeface="Arial" charset="0"/>
                <a:cs typeface="Arial" charset="0"/>
              </a:rPr>
              <a:t>An empty tree has height –1 and a tree with no children is height 0</a:t>
            </a:r>
          </a:p>
          <a:p>
            <a:pPr lvl="1"/>
            <a:r>
              <a:rPr lang="en-US" altLang="en-US" sz="1600" dirty="0" smtClean="0">
                <a:latin typeface="Arial" charset="0"/>
                <a:cs typeface="Arial" charset="0"/>
              </a:rPr>
              <a:t>Otherwise, the height is one plus the maximum height of any sub tree</a:t>
            </a:r>
          </a:p>
          <a:p>
            <a:pPr lvl="2">
              <a:buFontTx/>
              <a:buNone/>
            </a:pPr>
            <a:endParaRPr lang="en-CA" altLang="en-US" sz="12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 smtClean="0">
                <a:latin typeface="Consolas" pitchFamily="49" charset="0"/>
                <a:cs typeface="Arial" charset="0"/>
              </a:rPr>
              <a:t>#include &lt;algorithm&gt;</a:t>
            </a:r>
          </a:p>
          <a:p>
            <a:pPr lvl="1">
              <a:buFontTx/>
              <a:buNone/>
            </a:pPr>
            <a:endParaRPr lang="en-CA" altLang="en-US" sz="12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1">
              <a:buFontTx/>
              <a:buNone/>
            </a:pPr>
            <a:r>
              <a:rPr lang="en-CA" altLang="en-US" sz="1200" dirty="0" err="1" smtClean="0">
                <a:latin typeface="Consolas" pitchFamily="49" charset="0"/>
                <a:cs typeface="Arial" charset="0"/>
              </a:rPr>
              <a:t>int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 </a:t>
            </a:r>
            <a:r>
              <a:rPr lang="en-CA" altLang="en-US" sz="12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&lt;Type&gt;::height() </a:t>
            </a:r>
            <a:r>
              <a:rPr lang="en-CA" altLang="en-US" sz="1200" dirty="0" err="1" smtClean="0">
                <a:latin typeface="Consolas" pitchFamily="49" charset="0"/>
                <a:cs typeface="Arial" charset="0"/>
              </a:rPr>
              <a:t>const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 {</a:t>
            </a:r>
          </a:p>
          <a:p>
            <a:pPr lvl="1">
              <a:buFontTx/>
              <a:buNone/>
            </a:pPr>
            <a:r>
              <a:rPr lang="en-US" altLang="en-US" sz="1200" dirty="0" smtClean="0">
                <a:latin typeface="Consolas" pitchFamily="49" charset="0"/>
                <a:cs typeface="Arial" charset="0"/>
              </a:rPr>
              <a:t>    if ( this == nullptr ) {</a:t>
            </a:r>
          </a:p>
          <a:p>
            <a:pPr lvl="1">
              <a:buFontTx/>
              <a:buNone/>
            </a:pPr>
            <a:r>
              <a:rPr lang="en-US" alt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200" dirty="0" smtClean="0">
                <a:latin typeface="Consolas" pitchFamily="49" charset="0"/>
                <a:cs typeface="Arial" charset="0"/>
              </a:rPr>
              <a:t>       return -1;</a:t>
            </a:r>
          </a:p>
          <a:p>
            <a:pPr lvl="1">
              <a:buFontTx/>
              <a:buNone/>
            </a:pPr>
            <a:r>
              <a:rPr lang="en-US" alt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US" altLang="en-US" sz="1200" dirty="0" smtClean="0">
                <a:latin typeface="Consolas" pitchFamily="49" charset="0"/>
                <a:cs typeface="Arial" charset="0"/>
              </a:rPr>
              <a:t>   }</a:t>
            </a:r>
          </a:p>
          <a:p>
            <a:pPr lvl="1">
              <a:buFontTx/>
              <a:buNone/>
            </a:pPr>
            <a:endParaRPr lang="en-US" altLang="en-US" sz="12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 smtClean="0">
                <a:latin typeface="Consolas" pitchFamily="49" charset="0"/>
                <a:cs typeface="Arial" charset="0"/>
              </a:rPr>
              <a:t>    int </a:t>
            </a:r>
            <a:r>
              <a:rPr lang="en-CA" altLang="en-US" sz="1200" dirty="0" err="1" smtClean="0">
                <a:latin typeface="Consolas" pitchFamily="49" charset="0"/>
                <a:cs typeface="Arial" charset="0"/>
              </a:rPr>
              <a:t>tree_height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 = 0;</a:t>
            </a:r>
          </a:p>
          <a:p>
            <a:pPr lvl="1">
              <a:buFontTx/>
              <a:buNone/>
            </a:pPr>
            <a:endParaRPr lang="en-CA" altLang="en-US" sz="12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 smtClean="0">
                <a:latin typeface="Consolas" pitchFamily="49" charset="0"/>
                <a:cs typeface="Arial" charset="0"/>
              </a:rPr>
              <a:t>    for ( auto *child = </a:t>
            </a:r>
            <a:r>
              <a:rPr lang="en-CA" altLang="en-US" sz="1200" dirty="0" err="1" smtClean="0">
                <a:latin typeface="Consolas" pitchFamily="49" charset="0"/>
                <a:cs typeface="Arial" charset="0"/>
              </a:rPr>
              <a:t>children.begin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(); 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child != </a:t>
            </a:r>
            <a:r>
              <a:rPr lang="en-CA" altLang="en-US" sz="1200" dirty="0" err="1" smtClean="0">
                <a:latin typeface="Consolas" pitchFamily="49" charset="0"/>
                <a:cs typeface="Arial" charset="0"/>
              </a:rPr>
              <a:t>children.end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(); child 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= 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child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-&gt;next() ) {</a:t>
            </a:r>
          </a:p>
          <a:p>
            <a:pPr lvl="1">
              <a:buFontTx/>
              <a:buNone/>
            </a:pPr>
            <a:r>
              <a:rPr lang="en-CA" altLang="en-US" sz="1200" dirty="0" smtClean="0">
                <a:latin typeface="Consolas" pitchFamily="49" charset="0"/>
                <a:cs typeface="Arial" charset="0"/>
              </a:rPr>
              <a:t>        </a:t>
            </a:r>
            <a:r>
              <a:rPr lang="en-CA" altLang="en-US" sz="1200" dirty="0" err="1">
                <a:latin typeface="Consolas" pitchFamily="49" charset="0"/>
                <a:cs typeface="Arial" charset="0"/>
              </a:rPr>
              <a:t>tree_height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 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= std::max( h, 1 + 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child-</a:t>
            </a:r>
            <a:r>
              <a:rPr lang="en-CA" altLang="en-US" sz="1200" dirty="0" smtClean="0">
                <a:latin typeface="Consolas" pitchFamily="49" charset="0"/>
                <a:cs typeface="Arial" charset="0"/>
              </a:rPr>
              <a:t>&gt;value()-&gt;height() );</a:t>
            </a:r>
          </a:p>
          <a:p>
            <a:pPr lvl="1">
              <a:buFontTx/>
              <a:buNone/>
            </a:pPr>
            <a:r>
              <a:rPr lang="en-CA" altLang="en-US" sz="1200" dirty="0" smtClean="0">
                <a:latin typeface="Consolas" pitchFamily="49" charset="0"/>
                <a:cs typeface="Arial" charset="0"/>
              </a:rPr>
              <a:t>    }</a:t>
            </a:r>
          </a:p>
          <a:p>
            <a:pPr lvl="1">
              <a:buFontTx/>
              <a:buNone/>
            </a:pPr>
            <a:endParaRPr lang="en-CA" altLang="en-US" sz="12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 smtClean="0">
                <a:latin typeface="Consolas" pitchFamily="49" charset="0"/>
                <a:cs typeface="Arial" charset="0"/>
              </a:rPr>
              <a:t>    return </a:t>
            </a:r>
            <a:r>
              <a:rPr lang="en-CA" altLang="en-US" sz="1200" dirty="0" err="1">
                <a:latin typeface="Consolas" pitchFamily="49" charset="0"/>
                <a:cs typeface="Arial" charset="0"/>
              </a:rPr>
              <a:t>tree_height</a:t>
            </a:r>
            <a:r>
              <a:rPr lang="en-CA" altLang="en-US" sz="1200" dirty="0">
                <a:latin typeface="Consolas" pitchFamily="49" charset="0"/>
                <a:cs typeface="Arial" charset="0"/>
              </a:rPr>
              <a:t>;</a:t>
            </a:r>
            <a:endParaRPr lang="en-CA" altLang="en-US" sz="1200" dirty="0" smtClean="0">
              <a:latin typeface="Consolas" pitchFamily="49" charset="0"/>
              <a:cs typeface="Arial" charset="0"/>
            </a:endParaRPr>
          </a:p>
          <a:p>
            <a:pPr lvl="1">
              <a:buFontTx/>
              <a:buNone/>
            </a:pPr>
            <a:r>
              <a:rPr lang="en-CA" altLang="en-US" sz="1200" dirty="0" smtClean="0">
                <a:latin typeface="Consolas" pitchFamily="49" charset="0"/>
                <a:cs typeface="Arial" charset="0"/>
              </a:rPr>
              <a:t>}</a:t>
            </a:r>
          </a:p>
        </p:txBody>
      </p:sp>
      <p:sp>
        <p:nvSpPr>
          <p:cNvPr id="18436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4.2.2.4</a:t>
            </a:r>
          </a:p>
        </p:txBody>
      </p:sp>
    </p:spTree>
    <p:extLst>
      <p:ext uri="{BB962C8B-B14F-4D97-AF65-F5344CB8AC3E}">
        <p14:creationId xmlns:p14="http://schemas.microsoft.com/office/powerpoint/2010/main" val="102655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507413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Implementing a tree by storing the children in an array is similar,</a:t>
            </a:r>
            <a:br>
              <a:rPr lang="en-US" altLang="en-US" dirty="0" smtClean="0">
                <a:latin typeface="Arial" charset="0"/>
                <a:cs typeface="Arial" charset="0"/>
              </a:rPr>
            </a:br>
            <a:r>
              <a:rPr lang="en-US" altLang="en-US" dirty="0" smtClean="0">
                <a:latin typeface="Arial" charset="0"/>
                <a:cs typeface="Arial" charset="0"/>
              </a:rPr>
              <a:t>however, we must deal with the full structure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general tree using an array would have a constructor similar to:</a:t>
            </a:r>
          </a:p>
          <a:p>
            <a:pPr lvl="2">
              <a:buFontTx/>
              <a:buNone/>
            </a:pPr>
            <a:endParaRPr lang="en-CA" altLang="en-US" sz="1400" dirty="0" smtClean="0">
              <a:latin typeface="Consolas" pitchFamily="49" charset="0"/>
              <a:cs typeface="Arial" charset="0"/>
            </a:endParaRPr>
          </a:p>
          <a:p>
            <a:pPr lvl="2"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Arial" charset="0"/>
              </a:rPr>
              <a:t>template &lt;typename Type&gt;</a:t>
            </a:r>
          </a:p>
          <a:p>
            <a:pPr lvl="2">
              <a:buFontTx/>
              <a:buNone/>
            </a:pPr>
            <a:r>
              <a:rPr lang="en-CA" altLang="en-US" sz="14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400" dirty="0" smtClean="0">
                <a:latin typeface="Consolas" pitchFamily="49" charset="0"/>
                <a:cs typeface="Arial" charset="0"/>
              </a:rPr>
              <a:t>&lt;Type&gt;::</a:t>
            </a:r>
            <a:r>
              <a:rPr lang="en-CA" altLang="en-US" sz="14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400" dirty="0" smtClean="0">
                <a:latin typeface="Consolas" pitchFamily="49" charset="0"/>
                <a:cs typeface="Arial" charset="0"/>
              </a:rPr>
              <a:t>( Type const &amp;obj, </a:t>
            </a:r>
            <a:r>
              <a:rPr lang="en-CA" altLang="en-US" sz="14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400" dirty="0" smtClean="0">
                <a:latin typeface="Consolas" pitchFamily="49" charset="0"/>
                <a:cs typeface="Arial" charset="0"/>
              </a:rPr>
              <a:t> *p ):</a:t>
            </a:r>
          </a:p>
          <a:p>
            <a:pPr lvl="2">
              <a:buFontTx/>
              <a:buNone/>
            </a:pPr>
            <a:r>
              <a:rPr lang="en-CA" altLang="en-US" sz="1400" dirty="0" err="1" smtClean="0">
                <a:latin typeface="Consolas" pitchFamily="49" charset="0"/>
                <a:cs typeface="Arial" charset="0"/>
              </a:rPr>
              <a:t>node_value</a:t>
            </a:r>
            <a:r>
              <a:rPr lang="en-CA" altLang="en-US" sz="1400" dirty="0" smtClean="0">
                <a:latin typeface="Consolas" pitchFamily="49" charset="0"/>
                <a:cs typeface="Arial" charset="0"/>
              </a:rPr>
              <a:t>( obj ),</a:t>
            </a:r>
          </a:p>
          <a:p>
            <a:pPr lvl="2">
              <a:buFontTx/>
              <a:buNone/>
            </a:pPr>
            <a:r>
              <a:rPr lang="en-CA" altLang="en-US" sz="1400" dirty="0" err="1" smtClean="0">
                <a:latin typeface="Consolas" pitchFamily="49" charset="0"/>
                <a:cs typeface="Arial" charset="0"/>
              </a:rPr>
              <a:t>parent_node</a:t>
            </a:r>
            <a:r>
              <a:rPr lang="en-CA" altLang="en-US" sz="1400" dirty="0" smtClean="0">
                <a:latin typeface="Consolas" pitchFamily="49" charset="0"/>
                <a:cs typeface="Arial" charset="0"/>
              </a:rPr>
              <a:t>( p ),</a:t>
            </a:r>
          </a:p>
          <a:p>
            <a:pPr lvl="2">
              <a:buFontTx/>
              <a:buNone/>
            </a:pPr>
            <a:r>
              <a:rPr lang="en-CA" altLang="en-US" sz="1400" dirty="0" err="1" smtClean="0">
                <a:latin typeface="Consolas" pitchFamily="49" charset="0"/>
                <a:cs typeface="Arial" charset="0"/>
              </a:rPr>
              <a:t>child_count</a:t>
            </a:r>
            <a:r>
              <a:rPr lang="en-CA" altLang="en-US" sz="1400" dirty="0" smtClean="0">
                <a:latin typeface="Consolas" pitchFamily="49" charset="0"/>
                <a:cs typeface="Arial" charset="0"/>
              </a:rPr>
              <a:t>( 0 ),</a:t>
            </a:r>
          </a:p>
          <a:p>
            <a:pPr lvl="2">
              <a:buFontTx/>
              <a:buNone/>
            </a:pPr>
            <a:r>
              <a:rPr lang="en-CA" altLang="en-US" sz="1400" dirty="0" err="1" smtClean="0">
                <a:latin typeface="Consolas" pitchFamily="49" charset="0"/>
                <a:cs typeface="Arial" charset="0"/>
              </a:rPr>
              <a:t>child_capacity</a:t>
            </a:r>
            <a:r>
              <a:rPr lang="en-CA" altLang="en-US" sz="1400" dirty="0" smtClean="0">
                <a:latin typeface="Consolas" pitchFamily="49" charset="0"/>
                <a:cs typeface="Arial" charset="0"/>
              </a:rPr>
              <a:t>( 4 ),</a:t>
            </a:r>
          </a:p>
          <a:p>
            <a:pPr lvl="2"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Arial" charset="0"/>
              </a:rPr>
              <a:t>children( new </a:t>
            </a:r>
            <a:r>
              <a:rPr lang="en-CA" altLang="en-US" sz="1400" dirty="0" err="1" smtClean="0">
                <a:latin typeface="Consolas" pitchFamily="49" charset="0"/>
                <a:cs typeface="Arial" charset="0"/>
              </a:rPr>
              <a:t>Simple_tree</a:t>
            </a:r>
            <a:r>
              <a:rPr lang="en-CA" altLang="en-US" sz="1400" dirty="0" smtClean="0">
                <a:latin typeface="Consolas" pitchFamily="49" charset="0"/>
                <a:cs typeface="Arial" charset="0"/>
              </a:rPr>
              <a:t> *[</a:t>
            </a:r>
            <a:r>
              <a:rPr lang="en-CA" altLang="en-US" sz="1400" dirty="0" err="1" smtClean="0">
                <a:latin typeface="Consolas" pitchFamily="49" charset="0"/>
                <a:cs typeface="Arial" charset="0"/>
              </a:rPr>
              <a:t>child_capacity</a:t>
            </a:r>
            <a:r>
              <a:rPr lang="en-CA" altLang="en-US" sz="1400" dirty="0" smtClean="0">
                <a:latin typeface="Consolas" pitchFamily="49" charset="0"/>
                <a:cs typeface="Arial" charset="0"/>
              </a:rPr>
              <a:t>] ) {</a:t>
            </a:r>
          </a:p>
          <a:p>
            <a:pPr lvl="2"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Arial" charset="0"/>
              </a:rPr>
              <a:t>    // Empty constructor</a:t>
            </a:r>
          </a:p>
          <a:p>
            <a:pPr lvl="2">
              <a:buFontTx/>
              <a:buNone/>
            </a:pPr>
            <a:r>
              <a:rPr lang="en-CA" altLang="en-US" sz="1400" dirty="0" smtClean="0">
                <a:latin typeface="Consolas" pitchFamily="49" charset="0"/>
                <a:cs typeface="Arial" charset="0"/>
              </a:rPr>
              <a:t>}</a:t>
            </a:r>
            <a:br>
              <a:rPr lang="en-CA" altLang="en-US" sz="1400" dirty="0" smtClean="0">
                <a:latin typeface="Consolas" pitchFamily="49" charset="0"/>
                <a:cs typeface="Arial" charset="0"/>
              </a:rPr>
            </a:br>
            <a:endParaRPr lang="en-CA" altLang="en-US" sz="4000" dirty="0" smtClean="0">
              <a:latin typeface="Consolas" pitchFamily="49" charset="0"/>
              <a:cs typeface="Arial" charset="0"/>
            </a:endParaRPr>
          </a:p>
        </p:txBody>
      </p:sp>
      <p:sp>
        <p:nvSpPr>
          <p:cNvPr id="19460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4.2.3</a:t>
            </a:r>
          </a:p>
        </p:txBody>
      </p:sp>
    </p:spTree>
    <p:extLst>
      <p:ext uri="{BB962C8B-B14F-4D97-AF65-F5344CB8AC3E}">
        <p14:creationId xmlns:p14="http://schemas.microsoft.com/office/powerpoint/2010/main" val="47430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Locally Defined Orders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many, hierarchical orders are described locally: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One object is defined to be a descendant of another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Java, subclasses are given in the class definitions: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public class Matrix  {    // implicitly extends Object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    // ...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}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 		public class SymmetricMatrix extends Matrix {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    // ...</a:t>
            </a:r>
          </a:p>
          <a:p>
            <a:pPr lvl="1">
              <a:buFont typeface="Arial" charset="0"/>
              <a:buNone/>
            </a:pPr>
            <a:r>
              <a:rPr lang="en-CA" altLang="en-US" sz="1400" smtClean="0">
                <a:latin typeface="Consolas" pitchFamily="49" charset="0"/>
                <a:cs typeface="Arial" charset="0"/>
              </a:rPr>
              <a:t>		}</a:t>
            </a:r>
            <a:endParaRPr lang="en-US" altLang="en-US" sz="140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The parent is said to be the </a:t>
            </a:r>
            <a:r>
              <a:rPr lang="en-CA" altLang="en-US" i="1" smtClean="0">
                <a:latin typeface="Arial" charset="0"/>
                <a:cs typeface="Arial" charset="0"/>
              </a:rPr>
              <a:t>superclass</a:t>
            </a:r>
            <a:r>
              <a:rPr lang="en-CA" altLang="en-US" smtClean="0">
                <a:latin typeface="Arial" charset="0"/>
                <a:cs typeface="Arial" charset="0"/>
              </a:rPr>
              <a:t>, children are </a:t>
            </a:r>
            <a:r>
              <a:rPr lang="en-CA" altLang="en-US" i="1" smtClean="0">
                <a:latin typeface="Arial" charset="0"/>
                <a:cs typeface="Arial" charset="0"/>
              </a:rPr>
              <a:t>subclasses</a:t>
            </a:r>
          </a:p>
          <a:p>
            <a:pPr lvl="1"/>
            <a:r>
              <a:rPr lang="en-CA" altLang="en-US" smtClean="0">
                <a:latin typeface="Arial" charset="0"/>
                <a:cs typeface="Arial" charset="0"/>
              </a:rPr>
              <a:t>The </a:t>
            </a:r>
            <a:r>
              <a:rPr lang="en-CA" altLang="en-US" smtClean="0">
                <a:latin typeface="Consolas" pitchFamily="49" charset="0"/>
                <a:cs typeface="Arial" charset="0"/>
              </a:rPr>
              <a:t>Object</a:t>
            </a:r>
            <a:r>
              <a:rPr lang="en-CA" altLang="en-US" smtClean="0">
                <a:latin typeface="Arial" charset="0"/>
                <a:cs typeface="Arial" charset="0"/>
              </a:rPr>
              <a:t> class is the root</a:t>
            </a:r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4.2.4</a:t>
            </a:r>
          </a:p>
        </p:txBody>
      </p:sp>
    </p:spTree>
    <p:extLst>
      <p:ext uri="{BB962C8B-B14F-4D97-AF65-F5344CB8AC3E}">
        <p14:creationId xmlns:p14="http://schemas.microsoft.com/office/powerpoint/2010/main" val="23259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Locally Defined Orders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directory structure is dynamically constructed through local definitions:</a:t>
            </a:r>
          </a:p>
          <a:p>
            <a:pPr lvl="1">
              <a:buFont typeface="Arial" charset="0"/>
              <a:buNone/>
            </a:pPr>
            <a:r>
              <a:rPr lang="en-CA" altLang="en-US" sz="1600" smtClean="0">
                <a:solidFill>
                  <a:srgbClr val="000000"/>
                </a:solidFill>
                <a:latin typeface="Consolas" pitchFamily="49" charset="0"/>
                <a:cs typeface="Arial" charset="0"/>
              </a:rPr>
              <a:t>		{eceunix:1} mkdir ece250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parent is usually referred to as the parent directory</a:t>
            </a:r>
          </a:p>
          <a:p>
            <a:pPr lvl="2"/>
            <a:r>
              <a:rPr lang="en-US" altLang="en-US" smtClean="0">
                <a:latin typeface="Arial" charset="0"/>
                <a:cs typeface="Arial" charset="0"/>
              </a:rPr>
              <a:t>Given the generic name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..</a:t>
            </a:r>
          </a:p>
          <a:p>
            <a:pPr lvl="2"/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g</a:t>
            </a:r>
            <a:r>
              <a:rPr lang="en-US" altLang="en-US" smtClean="0">
                <a:latin typeface="Arial" charset="0"/>
                <a:cs typeface="Arial" charset="0"/>
              </a:rPr>
              <a:t>.,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cd ..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Children are referred to as subdirectories</a:t>
            </a:r>
          </a:p>
          <a:p>
            <a:pPr>
              <a:buFont typeface="Arial" charset="0"/>
              <a:buNone/>
            </a:pPr>
            <a:endParaRPr lang="en-US" alt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In Unix, there is a single root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/</a:t>
            </a:r>
            <a:endParaRPr lang="en-CA" altLang="en-US" smtClean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In Microsoft Windows, each drive has a root, </a:t>
            </a:r>
            <a:r>
              <a:rPr lang="en-US" altLang="en-US" i="1" smtClean="0">
                <a:solidFill>
                  <a:srgbClr val="000000"/>
                </a:solidFill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solidFill>
                  <a:srgbClr val="000000"/>
                </a:solidFill>
                <a:latin typeface="Arial" charset="0"/>
                <a:cs typeface="Arial" charset="0"/>
              </a:rPr>
              <a:t>g</a:t>
            </a: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.,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C:\</a:t>
            </a:r>
            <a:endParaRPr lang="en-CA" altLang="en-US" smtClean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  <a:p>
            <a:pPr lvl="1"/>
            <a:r>
              <a:rPr lang="en-CA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The collection of all drives can be referred to as a </a:t>
            </a:r>
            <a:r>
              <a:rPr lang="en-CA" altLang="en-US" i="1" smtClean="0">
                <a:solidFill>
                  <a:srgbClr val="000000"/>
                </a:solidFill>
                <a:latin typeface="Arial" charset="0"/>
                <a:cs typeface="Arial" charset="0"/>
              </a:rPr>
              <a:t>forest</a:t>
            </a:r>
            <a:endParaRPr lang="en-CA" altLang="en-US" i="1" smtClean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sp>
        <p:nvSpPr>
          <p:cNvPr id="2150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4.2.4</a:t>
            </a:r>
          </a:p>
        </p:txBody>
      </p:sp>
    </p:spTree>
    <p:extLst>
      <p:ext uri="{BB962C8B-B14F-4D97-AF65-F5344CB8AC3E}">
        <p14:creationId xmlns:p14="http://schemas.microsoft.com/office/powerpoint/2010/main" val="814857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Summary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topic, we have looked at one implementation of a general tree: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store the value of each node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store all the children in a linked list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not an easy (</a:t>
            </a:r>
            <a:r>
              <a:rPr lang="en-US" altLang="en-US" b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(1)</a:t>
            </a:r>
            <a:r>
              <a:rPr lang="en-US" altLang="en-US" smtClean="0">
                <a:latin typeface="Arial" charset="0"/>
                <a:cs typeface="Arial" charset="0"/>
              </a:rPr>
              <a:t>) way to access children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if we use an array, different problems...</a:t>
            </a:r>
          </a:p>
          <a:p>
            <a:pPr lvl="1">
              <a:buFontTx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2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This topic discusses the concept of an abstract tree: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Hierarchical ordering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Description of an Abstract </a:t>
            </a:r>
            <a:r>
              <a:rPr lang="en-US" altLang="en-US" dirty="0" smtClean="0">
                <a:latin typeface="Arial" charset="0"/>
                <a:cs typeface="Arial" charset="0"/>
              </a:rPr>
              <a:t>Tree/Hierarchy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Applications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Implementation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Local definitions</a:t>
            </a:r>
          </a:p>
        </p:txBody>
      </p:sp>
    </p:spTree>
    <p:extLst>
      <p:ext uri="{BB962C8B-B14F-4D97-AF65-F5344CB8AC3E}">
        <p14:creationId xmlns:p14="http://schemas.microsoft.com/office/powerpoint/2010/main" val="2298365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References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FontTx/>
              <a:buNone/>
            </a:pPr>
            <a:r>
              <a:rPr lang="en-US" altLang="en-US" sz="1400" smtClean="0">
                <a:latin typeface="Arial" charset="0"/>
                <a:cs typeface="Arial" charset="0"/>
              </a:rPr>
              <a:t>[1]	Donald E. Knuth, </a:t>
            </a:r>
            <a:r>
              <a:rPr lang="en-US" altLang="en-US" sz="1400" i="1" smtClean="0">
                <a:latin typeface="Arial" charset="0"/>
                <a:cs typeface="Arial" charset="0"/>
              </a:rPr>
              <a:t>The Art of Computer Programming, Volume 1:  Fundamental Algorithms</a:t>
            </a:r>
            <a:r>
              <a:rPr lang="en-US" altLang="en-US" sz="1400" smtClean="0">
                <a:latin typeface="Arial" charset="0"/>
                <a:cs typeface="Arial" charset="0"/>
              </a:rPr>
              <a:t>, 3</a:t>
            </a:r>
            <a:r>
              <a:rPr lang="en-US" altLang="en-US" sz="1400" baseline="30000" smtClean="0">
                <a:latin typeface="Arial" charset="0"/>
                <a:cs typeface="Arial" charset="0"/>
              </a:rPr>
              <a:t>rd</a:t>
            </a:r>
            <a:r>
              <a:rPr lang="en-US" altLang="en-US" sz="1400" smtClean="0">
                <a:latin typeface="Arial" charset="0"/>
                <a:cs typeface="Arial" charset="0"/>
              </a:rPr>
              <a:t> Ed., Addison Wesley, 1997, §2.2.1, p.238.</a:t>
            </a:r>
          </a:p>
        </p:txBody>
      </p:sp>
    </p:spTree>
    <p:extLst>
      <p:ext uri="{BB962C8B-B14F-4D97-AF65-F5344CB8AC3E}">
        <p14:creationId xmlns:p14="http://schemas.microsoft.com/office/powerpoint/2010/main" val="2714594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B2B2B2"/>
                </a:solidFill>
                <a:latin typeface="Arial" charset="0"/>
                <a:cs typeface="Arial" charset="0"/>
              </a:rPr>
              <a:t>Usage Notes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These slides are made publicly available on the web for anyone to use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If you choose to use them, or a part thereof, for a course at another institution, I ask only three things: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inform me that you are using the slides,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acknowledge my work, and</a:t>
            </a:r>
          </a:p>
          <a:p>
            <a:pPr lvl="1" eaLnBrk="1" hangingPunct="1">
              <a:defRPr/>
            </a:pPr>
            <a:r>
              <a:rPr lang="en-US" dirty="0">
                <a:solidFill>
                  <a:srgbClr val="B2B2B2"/>
                </a:solidFill>
              </a:rPr>
              <a:t>that you alert me of any mistakes which I made or changes which you make, and allow me the option of incorporating such changes (with an acknowledgment) in my set of slides</a:t>
            </a:r>
          </a:p>
          <a:p>
            <a:pPr lvl="1" eaLnBrk="1" hangingPunct="1">
              <a:buFontTx/>
              <a:buNone/>
              <a:defRPr/>
            </a:pPr>
            <a:endParaRPr lang="en-US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dirty="0">
                <a:solidFill>
                  <a:srgbClr val="B2B2B2"/>
                </a:solidFill>
              </a:rPr>
              <a:t>					</a:t>
            </a:r>
            <a:r>
              <a:rPr lang="en-US" sz="1600" dirty="0">
                <a:solidFill>
                  <a:srgbClr val="B2B2B2"/>
                </a:solidFill>
              </a:rPr>
              <a:t>	Sincerely,</a:t>
            </a: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Douglas Wilhelm Harder, </a:t>
            </a:r>
            <a:r>
              <a:rPr lang="en-US" sz="1600" dirty="0" err="1">
                <a:solidFill>
                  <a:srgbClr val="B2B2B2"/>
                </a:solidFill>
              </a:rPr>
              <a:t>MMath</a:t>
            </a:r>
            <a:endParaRPr lang="en-US" sz="1600" dirty="0">
              <a:solidFill>
                <a:srgbClr val="B2B2B2"/>
              </a:solidFill>
            </a:endParaRPr>
          </a:p>
          <a:p>
            <a:pPr lvl="1" eaLnBrk="1" hangingPunct="1">
              <a:buFontTx/>
              <a:buNone/>
              <a:defRPr/>
            </a:pPr>
            <a:r>
              <a:rPr lang="en-US" sz="1600" dirty="0">
                <a:solidFill>
                  <a:srgbClr val="B2B2B2"/>
                </a:solidFill>
              </a:rPr>
              <a:t>						</a:t>
            </a:r>
            <a:r>
              <a:rPr lang="en-US" sz="1600" b="1" dirty="0">
                <a:solidFill>
                  <a:srgbClr val="B2B2B2"/>
                </a:solidFill>
                <a:latin typeface="Courier New" pitchFamily="49" charset="0"/>
              </a:rPr>
              <a:t>dwharder@alumni.uwaterloo.ca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Outline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000" smtClean="0">
                <a:latin typeface="Arial" charset="0"/>
                <a:cs typeface="Arial" charset="0"/>
              </a:rPr>
              <a:t>	A hierarchical ordering of a finite number of objects may be stored in a tree data structure</a:t>
            </a:r>
          </a:p>
          <a:p>
            <a:pPr>
              <a:buFont typeface="Arial" charset="0"/>
              <a:buNone/>
            </a:pPr>
            <a:endParaRPr lang="en-US" altLang="en-US" sz="200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000" smtClean="0">
                <a:latin typeface="Arial" charset="0"/>
                <a:cs typeface="Arial" charset="0"/>
              </a:rPr>
              <a:t>	Operations on a hierarchically stored container include:</a:t>
            </a:r>
          </a:p>
          <a:p>
            <a:pPr lvl="1"/>
            <a:r>
              <a:rPr lang="en-US" altLang="en-US" sz="1800" smtClean="0">
                <a:latin typeface="Arial" charset="0"/>
                <a:cs typeface="Arial" charset="0"/>
              </a:rPr>
              <a:t>Accessing the root:</a:t>
            </a:r>
          </a:p>
          <a:p>
            <a:pPr lvl="1"/>
            <a:r>
              <a:rPr lang="en-US" altLang="en-US" sz="1800" smtClean="0">
                <a:latin typeface="Arial" charset="0"/>
                <a:cs typeface="Arial" charset="0"/>
              </a:rPr>
              <a:t>Given an object in the container: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Access the parent of the current object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Find the degree of the current object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Get a reference to a child,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Attach a new sub-tree to the current object</a:t>
            </a:r>
          </a:p>
          <a:p>
            <a:pPr lvl="2"/>
            <a:r>
              <a:rPr lang="en-US" altLang="en-US" sz="1600" smtClean="0">
                <a:latin typeface="Arial" charset="0"/>
                <a:cs typeface="Arial" charset="0"/>
              </a:rPr>
              <a:t>Detach this tree from its parent</a:t>
            </a:r>
          </a:p>
        </p:txBody>
      </p:sp>
      <p:sp>
        <p:nvSpPr>
          <p:cNvPr id="614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123554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5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357563"/>
            <a:ext cx="3902075" cy="292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Abstract Trees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An abstract </a:t>
            </a:r>
            <a:r>
              <a:rPr lang="en-US" altLang="en-US" dirty="0" smtClean="0">
                <a:latin typeface="Arial" charset="0"/>
                <a:cs typeface="Arial" charset="0"/>
              </a:rPr>
              <a:t>tree (or abstract hierarchy) </a:t>
            </a:r>
            <a:r>
              <a:rPr lang="en-US" altLang="en-US" dirty="0" smtClean="0">
                <a:latin typeface="Arial" charset="0"/>
                <a:cs typeface="Arial" charset="0"/>
              </a:rPr>
              <a:t>does not restrict the number of nodes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this tree, the degrees vary:</a:t>
            </a:r>
          </a:p>
        </p:txBody>
      </p:sp>
      <p:graphicFrame>
        <p:nvGraphicFramePr>
          <p:cNvPr id="3113" name="Group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28323"/>
              </p:ext>
            </p:extLst>
          </p:nvPr>
        </p:nvGraphicFramePr>
        <p:xfrm>
          <a:off x="827088" y="3103563"/>
          <a:ext cx="3384550" cy="1981200"/>
        </p:xfrm>
        <a:graphic>
          <a:graphicData uri="http://schemas.openxmlformats.org/drawingml/2006/table">
            <a:tbl>
              <a:tblPr/>
              <a:tblGrid>
                <a:gridCol w="1152138"/>
                <a:gridCol w="2232412"/>
              </a:tblGrid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Degree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Nodes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0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D, F, G, J, K, L, M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A, B, E, H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48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3</a:t>
                      </a:r>
                    </a:p>
                  </a:txBody>
                  <a:tcPr marL="91447" marR="91447" horzOverflow="overflow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</a:t>
                      </a:r>
                    </a:p>
                  </a:txBody>
                  <a:tcPr marL="91447" marR="91447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185" name="TextBox 5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4.2.1</a:t>
            </a:r>
          </a:p>
        </p:txBody>
      </p:sp>
    </p:spTree>
    <p:extLst>
      <p:ext uri="{BB962C8B-B14F-4D97-AF65-F5344CB8AC3E}">
        <p14:creationId xmlns:p14="http://schemas.microsoft.com/office/powerpoint/2010/main" val="2425098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Abstract Trees</a:t>
            </a:r>
            <a:r>
              <a:rPr lang="en-US" altLang="en-US" dirty="0" smtClean="0">
                <a:latin typeface="Arial" charset="0"/>
                <a:cs typeface="Arial" charset="0"/>
              </a:rPr>
              <a:t>:  Design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We </a:t>
            </a:r>
            <a:r>
              <a:rPr lang="en-US" altLang="en-US" dirty="0" smtClean="0">
                <a:latin typeface="Arial" charset="0"/>
                <a:cs typeface="Arial" charset="0"/>
              </a:rPr>
              <a:t>implement an abstract tree or hierarchy </a:t>
            </a:r>
            <a:r>
              <a:rPr lang="en-US" altLang="en-US" dirty="0" smtClean="0">
                <a:latin typeface="Arial" charset="0"/>
                <a:cs typeface="Arial" charset="0"/>
              </a:rPr>
              <a:t>by using a class </a:t>
            </a:r>
            <a:r>
              <a:rPr lang="en-US" altLang="en-US" dirty="0" smtClean="0">
                <a:latin typeface="Arial" charset="0"/>
                <a:cs typeface="Arial" charset="0"/>
              </a:rPr>
              <a:t>that: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Stores a value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Stores the children in a linked-list</a:t>
            </a:r>
          </a:p>
        </p:txBody>
      </p:sp>
      <p:pic>
        <p:nvPicPr>
          <p:cNvPr id="8196" name="Picture 4" descr="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3789363"/>
            <a:ext cx="3311525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30541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4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class definition would be:</a:t>
            </a:r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class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{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private: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Type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node_value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ece250::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Single_list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*&gt; children;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 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public: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( Type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&amp; = Type(),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 =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);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 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Type value() const;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*parent()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degree()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is_root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is_leaf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*child(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n 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 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height()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endParaRPr lang="en-US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void insert( Type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&amp; );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void attach( </a:t>
            </a:r>
            <a:r>
              <a:rPr lang="en-US" altLang="en-US" sz="12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* );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        void detach();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200" dirty="0" smtClean="0">
                <a:latin typeface="Consolas" pitchFamily="49" charset="0"/>
                <a:cs typeface="Consolas" pitchFamily="49" charset="0"/>
              </a:rPr>
              <a:t>};</a:t>
            </a:r>
            <a:endParaRPr lang="en-CA" altLang="en-US" sz="12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17882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tree with six nodes would be stored as follows:</a:t>
            </a:r>
          </a:p>
        </p:txBody>
      </p:sp>
      <p:pic>
        <p:nvPicPr>
          <p:cNvPr id="10244" name="Picture 4" descr="C:\Users\dwharder\Desktop\simp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911975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6969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</a:t>
            </a:r>
          </a:p>
        </p:txBody>
      </p:sp>
    </p:spTree>
    <p:extLst>
      <p:ext uri="{BB962C8B-B14F-4D97-AF65-F5344CB8AC3E}">
        <p14:creationId xmlns:p14="http://schemas.microsoft.com/office/powerpoint/2010/main" val="427732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Much of the functionality is similar to that of the </a:t>
            </a:r>
            <a:r>
              <a:rPr lang="en-US" altLang="en-US" dirty="0" smtClean="0">
                <a:latin typeface="Consolas" pitchFamily="49" charset="0"/>
                <a:cs typeface="Consolas" pitchFamily="49" charset="0"/>
              </a:rPr>
              <a:t>Single_list</a:t>
            </a:r>
            <a:r>
              <a:rPr lang="en-US" altLang="en-US" dirty="0" smtClean="0">
                <a:latin typeface="Arial" charset="0"/>
                <a:cs typeface="Arial" charset="0"/>
              </a:rPr>
              <a:t> class:</a:t>
            </a:r>
          </a:p>
          <a:p>
            <a:pPr lvl="2"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Type const &amp;obj,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*p ):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node_value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obj ),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 p ) {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// Empty constructor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Type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&lt;Type&gt;::value() const {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node_value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 *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&lt;Type&gt;::parent() const {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parent_node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;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4.2.2.1</a:t>
            </a:r>
          </a:p>
        </p:txBody>
      </p:sp>
    </p:spTree>
    <p:extLst>
      <p:ext uri="{BB962C8B-B14F-4D97-AF65-F5344CB8AC3E}">
        <p14:creationId xmlns:p14="http://schemas.microsoft.com/office/powerpoint/2010/main" val="3346901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1800" dirty="0" smtClean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Much of the functionality is similar to that of the </a:t>
            </a:r>
            <a:r>
              <a:rPr lang="en-US" altLang="en-US" dirty="0" err="1" smtClean="0">
                <a:latin typeface="Consolas" pitchFamily="49" charset="0"/>
                <a:cs typeface="Consolas" pitchFamily="49" charset="0"/>
              </a:rPr>
              <a:t>Single_list</a:t>
            </a:r>
            <a:r>
              <a:rPr lang="en-US" altLang="en-US" dirty="0" smtClean="0">
                <a:latin typeface="Arial" charset="0"/>
                <a:cs typeface="Arial" charset="0"/>
              </a:rPr>
              <a:t> class:</a:t>
            </a:r>
          </a:p>
          <a:p>
            <a:pPr lvl="2"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is_root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( parent() ==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nullptr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);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&lt;Type&gt;::degree()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children.size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();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pPr lvl="2">
              <a:buFont typeface="Arial" charset="0"/>
              <a:buNone/>
            </a:pPr>
            <a:endParaRPr lang="en-US" altLang="en-US" sz="1400" dirty="0" smtClean="0">
              <a:latin typeface="Consolas" pitchFamily="49" charset="0"/>
              <a:cs typeface="Consolas" pitchFamily="49" charset="0"/>
            </a:endParaRP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template &lt;typename Type&gt;</a:t>
            </a:r>
          </a:p>
          <a:p>
            <a:pPr lvl="2">
              <a:buFont typeface="Arial" charset="0"/>
              <a:buNone/>
            </a:pP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bool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Simple_tree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&lt;Type&gt;::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is_leaf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() </a:t>
            </a:r>
            <a:r>
              <a:rPr lang="en-US" altLang="en-US" sz="1400" dirty="0" err="1" smtClean="0">
                <a:latin typeface="Consolas" pitchFamily="49" charset="0"/>
                <a:cs typeface="Consolas" pitchFamily="49" charset="0"/>
              </a:rPr>
              <a:t>const</a:t>
            </a: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{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    return ( degree() == 0 );</a:t>
            </a:r>
          </a:p>
          <a:p>
            <a:pPr lvl="2">
              <a:buFont typeface="Arial" charset="0"/>
              <a:buNone/>
            </a:pPr>
            <a:r>
              <a:rPr lang="en-US" altLang="en-US" sz="1400" dirty="0" smtClean="0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292" name="TextBox 3"/>
          <p:cNvSpPr txBox="1">
            <a:spLocks noChangeArrowheads="1"/>
          </p:cNvSpPr>
          <p:nvPr/>
        </p:nvSpPr>
        <p:spPr bwMode="auto">
          <a:xfrm>
            <a:off x="179388" y="682849"/>
            <a:ext cx="8905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CA" altLang="en-US" sz="1800"/>
              <a:t>4.2.2.1</a:t>
            </a:r>
          </a:p>
        </p:txBody>
      </p:sp>
    </p:spTree>
    <p:extLst>
      <p:ext uri="{BB962C8B-B14F-4D97-AF65-F5344CB8AC3E}">
        <p14:creationId xmlns:p14="http://schemas.microsoft.com/office/powerpoint/2010/main" val="217638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8900</TotalTime>
  <Words>189</Words>
  <Application>Microsoft Office PowerPoint</Application>
  <PresentationFormat>On-screen Show (4:3)</PresentationFormat>
  <Paragraphs>284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Custom Design</vt:lpstr>
      <vt:lpstr>PowerPoint Presentation</vt:lpstr>
      <vt:lpstr>Outline</vt:lpstr>
      <vt:lpstr>Outline</vt:lpstr>
      <vt:lpstr>Abstract Trees</vt:lpstr>
      <vt:lpstr>Abstract Trees:  Design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Locally Defined Orders</vt:lpstr>
      <vt:lpstr>Locally Defined Orders</vt:lpstr>
      <vt:lpstr>Summary</vt:lpstr>
      <vt:lpstr>References</vt:lpstr>
      <vt:lpstr>Usage Notes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ECE 250 Algorithms and Data Structures</dc:title>
  <dc:creator>dwharder</dc:creator>
  <cp:lastModifiedBy>Douglas Wilhelm Harder</cp:lastModifiedBy>
  <cp:revision>457</cp:revision>
  <dcterms:created xsi:type="dcterms:W3CDTF">2009-09-11T23:00:44Z</dcterms:created>
  <dcterms:modified xsi:type="dcterms:W3CDTF">2018-01-27T14:37:36Z</dcterms:modified>
</cp:coreProperties>
</file>